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330F7-898B-681E-7AB4-9B63F37B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9" t="285" r="-190" b="-210"/>
          <a:stretch>
            <a:fillRect/>
          </a:stretch>
        </p:blipFill>
        <p:spPr>
          <a:xfrm>
            <a:off x="15587" y="5155"/>
            <a:ext cx="12178055" cy="6852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39A6C-FAA9-C87C-BBBF-C56AA7D19F2B}"/>
              </a:ext>
            </a:extLst>
          </p:cNvPr>
          <p:cNvSpPr txBox="1"/>
          <p:nvPr/>
        </p:nvSpPr>
        <p:spPr>
          <a:xfrm>
            <a:off x="3911294" y="4576"/>
            <a:ext cx="3556761" cy="484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226E-520E-C826-0961-94222A5E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195455"/>
            <a:ext cx="3048000" cy="1111539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3">
                    <a:lumMod val="50000"/>
                  </a:schemeClr>
                </a:solidFill>
              </a:rPr>
              <a:t>THANK YOU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7BDF-6311-D8A3-6EC8-35F51877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3635952"/>
            <a:ext cx="10515600" cy="11115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1"/>
                </a:solidFill>
              </a:rPr>
              <a:t>Health is a state of complete mental, social and physical well-being, not merely the absence of disease or infirmity</a:t>
            </a:r>
            <a:r>
              <a:rPr lang="en-IN" b="1" i="0" dirty="0">
                <a:solidFill>
                  <a:schemeClr val="tx1"/>
                </a:solidFill>
                <a:effectLst/>
                <a:latin typeface="Google Sans"/>
              </a:rPr>
              <a:t>".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FF6E3-ED8A-EAED-E08F-3A4654876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54" y="0"/>
            <a:ext cx="860829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1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929C9-603E-F626-DED1-7CDB41821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65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8DA49B-4287-FDC1-374A-B95F3971FE0C}"/>
              </a:ext>
            </a:extLst>
          </p:cNvPr>
          <p:cNvSpPr txBox="1"/>
          <p:nvPr/>
        </p:nvSpPr>
        <p:spPr>
          <a:xfrm>
            <a:off x="5181600" y="19026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A1E33-D8FD-F59F-B292-FDDB138D6443}"/>
              </a:ext>
            </a:extLst>
          </p:cNvPr>
          <p:cNvSpPr txBox="1"/>
          <p:nvPr/>
        </p:nvSpPr>
        <p:spPr>
          <a:xfrm>
            <a:off x="5181600" y="25122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472FD71-698F-6E8F-4798-BC84CAB4E464}"/>
              </a:ext>
            </a:extLst>
          </p:cNvPr>
          <p:cNvSpPr/>
          <p:nvPr/>
        </p:nvSpPr>
        <p:spPr>
          <a:xfrm>
            <a:off x="9029995" y="0"/>
            <a:ext cx="1828800" cy="1225296"/>
          </a:xfrm>
          <a:prstGeom prst="wedgeEllipseCallout">
            <a:avLst>
              <a:gd name="adj1" fmla="val -42045"/>
              <a:gd name="adj2" fmla="val 489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ENGINEER</a:t>
            </a:r>
            <a:endParaRPr lang="en-US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9CC703C-27E9-CD54-3874-96E0D8CD4A9C}"/>
              </a:ext>
            </a:extLst>
          </p:cNvPr>
          <p:cNvSpPr/>
          <p:nvPr/>
        </p:nvSpPr>
        <p:spPr>
          <a:xfrm>
            <a:off x="4952275" y="215577"/>
            <a:ext cx="1828800" cy="1225296"/>
          </a:xfrm>
          <a:prstGeom prst="wedgeEllipseCallout">
            <a:avLst>
              <a:gd name="adj1" fmla="val -22348"/>
              <a:gd name="adj2" fmla="val 1582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SINGER</a:t>
            </a:r>
            <a:endParaRPr lang="en-US" b="1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07CFDAB-8EDC-462B-9C5B-A5BA77ACA429}"/>
              </a:ext>
            </a:extLst>
          </p:cNvPr>
          <p:cNvSpPr/>
          <p:nvPr/>
        </p:nvSpPr>
        <p:spPr>
          <a:xfrm>
            <a:off x="0" y="215577"/>
            <a:ext cx="1828800" cy="1225296"/>
          </a:xfrm>
          <a:prstGeom prst="wedgeEllipseCallout">
            <a:avLst>
              <a:gd name="adj1" fmla="val 79167"/>
              <a:gd name="adj2" fmla="val 35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DOCTOR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117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AF675-EA69-FF64-411D-DC21AC5D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600" b="1">
                <a:latin typeface="Open Sans"/>
                <a:ea typeface="Open Sans"/>
                <a:cs typeface="Open Sans"/>
              </a:rPr>
              <a:t>What is Holistic Development?</a:t>
            </a:r>
            <a:endParaRPr lang="en-US" sz="460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7DB4-CFF9-10A0-CD40-368F2018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>
                <a:latin typeface="Open Sans"/>
                <a:ea typeface="Open Sans"/>
                <a:cs typeface="Open Sans"/>
              </a:rPr>
              <a:t>Holistic development means nurturing every aspect of a child’s personality:</a:t>
            </a:r>
            <a:endParaRPr lang="en-US" sz="1700"/>
          </a:p>
          <a:p>
            <a:pPr marL="0" indent="0">
              <a:buNone/>
            </a:pPr>
            <a:endParaRPr lang="en-US" sz="1700">
              <a:latin typeface="Open Sans"/>
              <a:ea typeface="Open Sans"/>
              <a:cs typeface="Open Sans"/>
            </a:endParaRPr>
          </a:p>
          <a:p>
            <a:r>
              <a:rPr lang="en-US" sz="1700" b="1">
                <a:latin typeface="Open Sans"/>
                <a:ea typeface="Open Sans"/>
                <a:cs typeface="Open Sans"/>
              </a:rPr>
              <a:t>Physical</a:t>
            </a:r>
            <a:r>
              <a:rPr lang="en-US" sz="1700">
                <a:latin typeface="Open Sans"/>
                <a:ea typeface="Open Sans"/>
                <a:cs typeface="Open Sans"/>
              </a:rPr>
              <a:t> – health, fitness, nutrition</a:t>
            </a:r>
            <a:endParaRPr lang="en-US" sz="1700"/>
          </a:p>
          <a:p>
            <a:r>
              <a:rPr lang="en-US" sz="1700" b="1">
                <a:latin typeface="Open Sans"/>
                <a:ea typeface="Open Sans"/>
                <a:cs typeface="Open Sans"/>
              </a:rPr>
              <a:t>Mental</a:t>
            </a:r>
            <a:r>
              <a:rPr lang="en-US" sz="1700">
                <a:latin typeface="Open Sans"/>
                <a:ea typeface="Open Sans"/>
                <a:cs typeface="Open Sans"/>
              </a:rPr>
              <a:t> – thinking, problem-solving, creativity</a:t>
            </a:r>
            <a:endParaRPr lang="en-US" sz="1700"/>
          </a:p>
          <a:p>
            <a:r>
              <a:rPr lang="en-US" sz="1700" b="1">
                <a:latin typeface="Open Sans"/>
                <a:ea typeface="Open Sans"/>
                <a:cs typeface="Open Sans"/>
              </a:rPr>
              <a:t>Emotional</a:t>
            </a:r>
            <a:r>
              <a:rPr lang="en-US" sz="1700">
                <a:latin typeface="Open Sans"/>
                <a:ea typeface="Open Sans"/>
                <a:cs typeface="Open Sans"/>
              </a:rPr>
              <a:t> – handling feelings, empathy, stress management</a:t>
            </a:r>
            <a:endParaRPr lang="en-US" sz="1700"/>
          </a:p>
          <a:p>
            <a:r>
              <a:rPr lang="en-US" sz="1700" b="1">
                <a:latin typeface="Open Sans"/>
                <a:ea typeface="Open Sans"/>
                <a:cs typeface="Open Sans"/>
              </a:rPr>
              <a:t>Social</a:t>
            </a:r>
            <a:r>
              <a:rPr lang="en-US" sz="1700">
                <a:latin typeface="Open Sans"/>
                <a:ea typeface="Open Sans"/>
                <a:cs typeface="Open Sans"/>
              </a:rPr>
              <a:t> – communication, teamwork, leadership</a:t>
            </a:r>
            <a:endParaRPr lang="en-US" sz="1700"/>
          </a:p>
          <a:p>
            <a:r>
              <a:rPr lang="en-US" sz="1700" b="1">
                <a:latin typeface="Open Sans"/>
                <a:ea typeface="Open Sans"/>
                <a:cs typeface="Open Sans"/>
              </a:rPr>
              <a:t>Spiritual/Moral</a:t>
            </a:r>
            <a:r>
              <a:rPr lang="en-US" sz="1700">
                <a:latin typeface="Open Sans"/>
                <a:ea typeface="Open Sans"/>
                <a:cs typeface="Open Sans"/>
              </a:rPr>
              <a:t> – values, ethics, purpose</a:t>
            </a:r>
            <a:endParaRPr lang="en-US" sz="1700"/>
          </a:p>
          <a:p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3EE13-84BD-CC28-B7E8-27542A4F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2675"/>
            <a:ext cx="5458968" cy="54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1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DF986-1862-66FD-F318-E11BAD49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3657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Why </a:t>
            </a:r>
            <a:r>
              <a:rPr lang="en-IN" sz="5400" dirty="0"/>
              <a:t>HPD</a:t>
            </a:r>
            <a:r>
              <a:rPr lang="en-US" sz="5400" dirty="0"/>
              <a:t> Matters?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interesting-design-ideas-why-clipart-assertive-clipartxtras">
            <a:extLst>
              <a:ext uri="{FF2B5EF4-FFF2-40B4-BE49-F238E27FC236}">
                <a16:creationId xmlns:a16="http://schemas.microsoft.com/office/drawing/2014/main" id="{28B65E6B-565A-9454-F4B5-DC1B72A7B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91" y="3430348"/>
            <a:ext cx="4243589" cy="285275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D81579-7555-0F35-4B6B-4B8C3277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31" b="4812"/>
          <a:stretch>
            <a:fillRect/>
          </a:stretch>
        </p:blipFill>
        <p:spPr>
          <a:xfrm>
            <a:off x="5680902" y="0"/>
            <a:ext cx="6388516" cy="686414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845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F8A1-8138-96C2-1613-43B33047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76" y="184727"/>
            <a:ext cx="4968006" cy="10344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/>
              <a:t>Challenges in HPD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379DED-9D65-3566-518F-2682181E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5300"/>
            <a:ext cx="6859157" cy="51292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IN" b="1" dirty="0">
                <a:latin typeface="+mj-lt"/>
              </a:rPr>
              <a:t>Acad</a:t>
            </a:r>
            <a:r>
              <a:rPr lang="en-IN" b="1" i="0" dirty="0">
                <a:effectLst/>
                <a:latin typeface="+mj-lt"/>
              </a:rPr>
              <a:t>emic Overload</a:t>
            </a:r>
            <a:r>
              <a:rPr lang="en-IN" b="0" i="0" dirty="0">
                <a:effectLst/>
                <a:latin typeface="+mj-lt"/>
              </a:rPr>
              <a:t>: Excessive focus on academic performance and standardized testing pressures often neglects crucial areas like emotional, social, and physical development. </a:t>
            </a:r>
          </a:p>
          <a:p>
            <a:pPr marL="0" indent="0">
              <a:buNone/>
            </a:pPr>
            <a:endParaRPr lang="en-IN" b="0" i="0" dirty="0">
              <a:effectLst/>
              <a:latin typeface="+mj-lt"/>
            </a:endParaRPr>
          </a:p>
          <a:p>
            <a:r>
              <a:rPr lang="en-IN" b="1" i="0" dirty="0">
                <a:effectLst/>
                <a:latin typeface="+mj-lt"/>
              </a:rPr>
              <a:t>Curriculum Rigidity</a:t>
            </a:r>
            <a:r>
              <a:rPr lang="en-IN" b="0" i="0" dirty="0">
                <a:effectLst/>
                <a:latin typeface="+mj-lt"/>
              </a:rPr>
              <a:t>: Many educational systems are still structured around traditional, exam-focused learning, making it difficult to incorporate holistic methodologies that go beyond academics.</a:t>
            </a:r>
          </a:p>
          <a:p>
            <a:pPr marL="0" indent="0">
              <a:buNone/>
            </a:pPr>
            <a:endParaRPr lang="en-IN" b="0" i="0" dirty="0">
              <a:effectLst/>
              <a:latin typeface="+mj-lt"/>
            </a:endParaRPr>
          </a:p>
          <a:p>
            <a:r>
              <a:rPr lang="en-IN" b="1" i="0" dirty="0">
                <a:effectLst/>
                <a:latin typeface="+mj-lt"/>
              </a:rPr>
              <a:t>Teacher Training</a:t>
            </a:r>
            <a:r>
              <a:rPr lang="en-IN" b="0" i="0" dirty="0">
                <a:effectLst/>
                <a:latin typeface="+mj-lt"/>
              </a:rPr>
              <a:t>: There is often a shortage of qualified teachers and insufficient training for educators to implement holistic and life-skill-focused teaching methods. </a:t>
            </a:r>
          </a:p>
          <a:p>
            <a:pPr marL="0" indent="0">
              <a:buNone/>
            </a:pPr>
            <a:endParaRPr lang="en-IN" b="0" i="0" dirty="0">
              <a:effectLst/>
              <a:latin typeface="+mj-lt"/>
            </a:endParaRPr>
          </a:p>
          <a:p>
            <a:r>
              <a:rPr lang="en-IN" b="1" i="0" dirty="0">
                <a:effectLst/>
                <a:latin typeface="+mj-lt"/>
              </a:rPr>
              <a:t>Lack of Resources</a:t>
            </a:r>
            <a:r>
              <a:rPr lang="en-IN" b="0" i="0" dirty="0">
                <a:effectLst/>
                <a:latin typeface="+mj-lt"/>
              </a:rPr>
              <a:t>: Many schools, especially in under-resourced areas, lack the necessary materials, facilities, and infrastructure to support holistic development, which requires resources for creative, physical, and outdoor activities. 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D69FB-5171-4223-BF65-E20B8AE9C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02" y="0"/>
            <a:ext cx="5221198" cy="353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14361-BCBD-BA8E-00A2-0E2DE19CF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02" y="3556062"/>
            <a:ext cx="5221197" cy="33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8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CC6B-3744-79CD-0E43-0D91FE726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22576"/>
            <a:ext cx="6255327" cy="58128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IN" b="1" i="0" dirty="0">
                <a:effectLst/>
                <a:latin typeface="Google Sans"/>
              </a:rPr>
              <a:t>Digital distractions:</a:t>
            </a:r>
            <a:r>
              <a:rPr lang="en-IN" b="0" i="0" dirty="0">
                <a:effectLst/>
                <a:latin typeface="Google Sans"/>
              </a:rPr>
              <a:t> Overuse of technology and digital media can  distract from offline activities essential for imagination, language development, and social interaction. </a:t>
            </a:r>
          </a:p>
          <a:p>
            <a:endParaRPr lang="en-IN" b="0" i="0" dirty="0">
              <a:effectLst/>
              <a:latin typeface="Google Sans"/>
            </a:endParaRPr>
          </a:p>
          <a:p>
            <a:r>
              <a:rPr lang="en-IN" b="1" i="0" dirty="0">
                <a:effectLst/>
                <a:latin typeface="Google Sans"/>
              </a:rPr>
              <a:t>Socioeconomic factors: </a:t>
            </a:r>
            <a:r>
              <a:rPr lang="en-IN" i="0" dirty="0">
                <a:effectLst/>
                <a:latin typeface="Google Sans"/>
              </a:rPr>
              <a:t>A</a:t>
            </a:r>
            <a:r>
              <a:rPr lang="en-IN" b="0" i="0" dirty="0">
                <a:effectLst/>
                <a:latin typeface="Google Sans"/>
              </a:rPr>
              <a:t> child's background, access to resources, and the support available within their community significantly influence their development. </a:t>
            </a:r>
          </a:p>
          <a:p>
            <a:endParaRPr lang="en-IN" b="0" i="0" dirty="0">
              <a:effectLst/>
              <a:latin typeface="Google Sans"/>
            </a:endParaRPr>
          </a:p>
          <a:p>
            <a:r>
              <a:rPr lang="en-IN" b="1" i="0" dirty="0">
                <a:effectLst/>
                <a:latin typeface="Google Sans"/>
              </a:rPr>
              <a:t>Lack of community awareness:</a:t>
            </a:r>
            <a:r>
              <a:rPr lang="en-IN" b="0" i="0" dirty="0">
                <a:effectLst/>
                <a:latin typeface="Google Sans"/>
              </a:rPr>
              <a:t> Insufficient awareness among parents and the community about the importance of non-academic growth can hinder efforts to promote it.</a:t>
            </a:r>
          </a:p>
          <a:p>
            <a:pPr marL="0" indent="0">
              <a:buNone/>
            </a:pPr>
            <a:r>
              <a:rPr lang="en-IN" b="0" i="0" dirty="0">
                <a:effectLst/>
                <a:latin typeface="Google Sans"/>
              </a:rPr>
              <a:t> </a:t>
            </a:r>
          </a:p>
          <a:p>
            <a:r>
              <a:rPr lang="en-IN" b="1" i="0" dirty="0">
                <a:effectLst/>
                <a:latin typeface="Google Sans"/>
              </a:rPr>
              <a:t>Difficulty with self-regulation:</a:t>
            </a:r>
            <a:r>
              <a:rPr lang="en-IN" b="0" i="0" dirty="0">
                <a:effectLst/>
                <a:latin typeface="Google Sans"/>
              </a:rPr>
              <a:t> Children can struggle with concentration, discipline, and taking responsibility for their actions, often showing a negative self-image and external locus of control.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E168E-5072-E204-4D25-7A5D2F114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59" y="0"/>
            <a:ext cx="4368641" cy="319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5BBEB-FF18-2744-A371-D0737728A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58" y="3429000"/>
            <a:ext cx="47750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5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F977-C941-04B2-DC32-94808EEC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962236" cy="5769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/>
              <a:t>How to Achieve HPD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8B76-DC5A-285C-04F2-16895837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09" y="1594786"/>
            <a:ext cx="6754091" cy="4898088"/>
          </a:xfrm>
        </p:spPr>
        <p:txBody>
          <a:bodyPr>
            <a:noAutofit/>
          </a:bodyPr>
          <a:lstStyle/>
          <a:p>
            <a:r>
              <a:rPr lang="en-IN" sz="2000" b="1" i="0" dirty="0">
                <a:effectLst/>
                <a:latin typeface="Google Sans"/>
              </a:rPr>
              <a:t>Promote activity:</a:t>
            </a:r>
            <a:r>
              <a:rPr lang="en-IN" sz="2000" b="0" i="0" dirty="0">
                <a:effectLst/>
                <a:latin typeface="Google Sans"/>
              </a:rPr>
              <a:t> Encourage a range of physical activities, from organized sports to unstructured play, to build motor skills and physical strength. </a:t>
            </a:r>
          </a:p>
          <a:p>
            <a:r>
              <a:rPr lang="en-IN" sz="2000" b="1" i="0" dirty="0">
                <a:effectLst/>
                <a:latin typeface="Google Sans"/>
              </a:rPr>
              <a:t>Support healthy habits:</a:t>
            </a:r>
            <a:r>
              <a:rPr lang="en-IN" sz="2000" b="0" i="0" dirty="0">
                <a:effectLst/>
                <a:latin typeface="Google Sans"/>
              </a:rPr>
              <a:t> Ensure children get adequate rest and a balanced, nutritious diet to support their physical health and cognitive functions. </a:t>
            </a:r>
          </a:p>
          <a:p>
            <a:r>
              <a:rPr lang="en-IN" sz="2000" b="1" i="0" dirty="0">
                <a:effectLst/>
                <a:latin typeface="Google Sans"/>
              </a:rPr>
              <a:t>Involve fine motor skills:</a:t>
            </a:r>
            <a:r>
              <a:rPr lang="en-IN" sz="2000" b="0" i="0" dirty="0">
                <a:effectLst/>
                <a:latin typeface="Google Sans"/>
              </a:rPr>
              <a:t> Provide activities like drawing, puzzles, and play dough to develop </a:t>
            </a:r>
            <a:r>
              <a:rPr lang="en-IN" sz="2000" i="0" dirty="0">
                <a:effectLst/>
                <a:latin typeface="Google Sans"/>
              </a:rPr>
              <a:t>smaller</a:t>
            </a:r>
            <a:r>
              <a:rPr lang="en-IN" sz="2000" b="0" i="0" dirty="0">
                <a:effectLst/>
                <a:latin typeface="Google Sans"/>
              </a:rPr>
              <a:t> movements and dexterity. </a:t>
            </a:r>
            <a:endParaRPr lang="en-IN" sz="2000" dirty="0">
              <a:latin typeface="Google Sans"/>
            </a:endParaRPr>
          </a:p>
          <a:p>
            <a:r>
              <a:rPr lang="en-IN" sz="2000" b="1" i="0" dirty="0">
                <a:effectLst/>
                <a:latin typeface="Google Sans"/>
              </a:rPr>
              <a:t>Create a Supportive Environment:</a:t>
            </a:r>
            <a:r>
              <a:rPr lang="en-IN" sz="2000" b="0" i="0" dirty="0">
                <a:effectLst/>
                <a:latin typeface="Google Sans"/>
              </a:rPr>
              <a:t> Provide a safe, nurturing space where children feel secure to express themselves and seek help when  needed. </a:t>
            </a:r>
          </a:p>
          <a:p>
            <a:r>
              <a:rPr lang="en-IN" sz="2000" b="1" i="0" dirty="0">
                <a:effectLst/>
                <a:latin typeface="Google Sans"/>
              </a:rPr>
              <a:t>Build Strong Relationships:</a:t>
            </a:r>
            <a:r>
              <a:rPr lang="en-IN" sz="2000" b="0" i="0" dirty="0">
                <a:effectLst/>
                <a:latin typeface="Google Sans"/>
              </a:rPr>
              <a:t> Establish warm, caring relationships by responding to children's initiatives, talking calmly, and offering comfort. </a:t>
            </a:r>
          </a:p>
          <a:p>
            <a:endParaRPr lang="en-IN" sz="2000" b="0" i="0" dirty="0">
              <a:effectLst/>
              <a:latin typeface="Google Sans"/>
            </a:endParaRPr>
          </a:p>
          <a:p>
            <a:pPr marL="0" indent="0">
              <a:buNone/>
            </a:pPr>
            <a:endParaRPr lang="en-IN" sz="2000" b="0" i="0" dirty="0">
              <a:effectLst/>
              <a:latin typeface="Google Sans"/>
            </a:endParaRPr>
          </a:p>
          <a:p>
            <a:endParaRPr lang="en-IN" sz="2000" b="0" i="0" dirty="0">
              <a:effectLst/>
              <a:latin typeface="Google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E91F4-3067-5C74-0C94-55C50BFF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5126"/>
            <a:ext cx="5331691" cy="63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0A9F-ECB2-8BD2-B8CB-180EB42A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452"/>
            <a:ext cx="6569364" cy="8171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/>
              <a:t>Activities to Improve HPD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3326B-ECE7-50B4-37A9-1DA6C70C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707"/>
            <a:ext cx="12192000" cy="55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0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679A2-402B-4AC9-1020-8E4069115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44" y="0"/>
            <a:ext cx="4839855" cy="3158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5F2B76-9DBE-AB2F-E1CF-38C7CB0B1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2276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127648-3505-42C8-4640-DEC7B3D39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44" y="3186160"/>
            <a:ext cx="4833064" cy="36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1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What is Holistic Development?</vt:lpstr>
      <vt:lpstr>Why HPD Matters?</vt:lpstr>
      <vt:lpstr>Challenges in HPD</vt:lpstr>
      <vt:lpstr>PowerPoint Presentation</vt:lpstr>
      <vt:lpstr>How to Achieve HPD</vt:lpstr>
      <vt:lpstr>Activities to Improve HPD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Narendra Rawat</cp:lastModifiedBy>
  <cp:revision>65</cp:revision>
  <dcterms:created xsi:type="dcterms:W3CDTF">2025-09-29T11:49:11Z</dcterms:created>
  <dcterms:modified xsi:type="dcterms:W3CDTF">2025-10-02T06:24:44Z</dcterms:modified>
</cp:coreProperties>
</file>